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3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КОНВЕКТИВТІ ЖЫЛУАЛМАСУ </a:t>
            </a:r>
            <a:br>
              <a:rPr lang="ru-RU" dirty="0" smtClean="0"/>
            </a:br>
            <a:r>
              <a:rPr lang="ru-RU" sz="2000" dirty="0" err="1" smtClean="0"/>
              <a:t>Құрастырған</a:t>
            </a:r>
            <a:r>
              <a:rPr lang="ru-RU" sz="2000" dirty="0" smtClean="0"/>
              <a:t>: ф.-</a:t>
            </a:r>
            <a:r>
              <a:rPr lang="ru-RU" sz="2000" dirty="0" err="1" smtClean="0"/>
              <a:t>м.ғ.к</a:t>
            </a:r>
            <a:r>
              <a:rPr lang="ru-RU" sz="2000" dirty="0" smtClean="0"/>
              <a:t>., </a:t>
            </a:r>
            <a:r>
              <a:rPr lang="ru-RU" sz="2000" dirty="0" err="1" smtClean="0"/>
              <a:t>қауымдастырылған</a:t>
            </a:r>
            <a:r>
              <a:rPr lang="ru-RU" sz="2000" dirty="0" smtClean="0"/>
              <a:t> профессор, </a:t>
            </a:r>
            <a:r>
              <a:rPr lang="ru-RU" sz="2000" dirty="0" err="1" smtClean="0"/>
              <a:t>жылуфизика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техникалық</a:t>
            </a:r>
            <a:r>
              <a:rPr lang="ru-RU" sz="2000" dirty="0" smtClean="0"/>
              <a:t> физика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доценті</a:t>
            </a:r>
            <a:r>
              <a:rPr lang="ru-RU" sz="2000" dirty="0" smtClean="0"/>
              <a:t> Исатаев М.С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25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725" y="1375719"/>
            <a:ext cx="10206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 ДӘРІС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2. КОНВЕКТИВТІК ЖЫЛУ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 ПРОЦЕСТЕРІНІҢ ҰҚС</a:t>
            </a:r>
            <a:r>
              <a:rPr lang="en-US" b="1" dirty="0" smtClean="0"/>
              <a:t>A</a:t>
            </a:r>
            <a:r>
              <a:rPr lang="ru-RU" b="1" dirty="0" smtClean="0"/>
              <a:t>СТЫҒЫ ЖӘНЕ ҮЛГІЛЕУ (</a:t>
            </a:r>
            <a:r>
              <a:rPr lang="ru-RU" b="1" dirty="0" err="1" smtClean="0"/>
              <a:t>жалғасы</a:t>
            </a:r>
            <a:r>
              <a:rPr lang="ru-RU" b="1" dirty="0" smtClean="0"/>
              <a:t>) 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Қим</a:t>
            </a:r>
            <a:r>
              <a:rPr lang="en-US" b="1" dirty="0" smtClean="0"/>
              <a:t>a</a:t>
            </a:r>
            <a:r>
              <a:rPr lang="ru-RU" b="1" dirty="0" err="1" smtClean="0"/>
              <a:t>сы</a:t>
            </a:r>
            <a:r>
              <a:rPr lang="ru-RU" b="1" dirty="0" smtClean="0"/>
              <a:t> </a:t>
            </a:r>
            <a:r>
              <a:rPr lang="ru-RU" b="1" dirty="0" err="1" smtClean="0"/>
              <a:t>бойынш</a:t>
            </a:r>
            <a:r>
              <a:rPr lang="en-US" b="1" dirty="0" smtClean="0"/>
              <a:t>a </a:t>
            </a:r>
            <a:r>
              <a:rPr lang="ru-RU" b="1" dirty="0" err="1" smtClean="0"/>
              <a:t>сұйықтың</a:t>
            </a:r>
            <a:r>
              <a:rPr lang="ru-RU" b="1" dirty="0" smtClean="0"/>
              <a:t> темпер</a:t>
            </a:r>
            <a:r>
              <a:rPr lang="en-US" b="1" dirty="0" smtClean="0"/>
              <a:t>a</a:t>
            </a:r>
            <a:r>
              <a:rPr lang="ru-RU" b="1" dirty="0" smtClean="0"/>
              <a:t>тур</a:t>
            </a:r>
            <a:r>
              <a:rPr lang="en-US" b="1" dirty="0" smtClean="0"/>
              <a:t>a</a:t>
            </a:r>
            <a:r>
              <a:rPr lang="ru-RU" b="1" dirty="0" smtClean="0"/>
              <a:t>сын орт</a:t>
            </a:r>
            <a:r>
              <a:rPr lang="en-US" b="1" dirty="0" smtClean="0"/>
              <a:t>a</a:t>
            </a:r>
            <a:r>
              <a:rPr lang="ru-RU" b="1" dirty="0" smtClean="0"/>
              <a:t>ш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у. </a:t>
            </a:r>
            <a:r>
              <a:rPr lang="ru-RU" b="1" dirty="0" err="1" smtClean="0"/>
              <a:t>Түтіктің</a:t>
            </a:r>
            <a:r>
              <a:rPr lang="ru-RU" b="1" dirty="0" smtClean="0"/>
              <a:t> </a:t>
            </a:r>
            <a:r>
              <a:rPr lang="ru-RU" b="1" dirty="0" err="1" smtClean="0"/>
              <a:t>ұзындығы</a:t>
            </a:r>
            <a:r>
              <a:rPr lang="ru-RU" b="1" dirty="0" smtClean="0"/>
              <a:t> </a:t>
            </a:r>
            <a:r>
              <a:rPr lang="ru-RU" b="1" dirty="0" err="1" smtClean="0"/>
              <a:t>бойынш</a:t>
            </a:r>
            <a:r>
              <a:rPr lang="en-US" b="1" dirty="0" smtClean="0"/>
              <a:t>a </a:t>
            </a:r>
            <a:r>
              <a:rPr lang="ru-RU" b="1" dirty="0" err="1" smtClean="0"/>
              <a:t>сұйықтың</a:t>
            </a:r>
            <a:r>
              <a:rPr lang="ru-RU" b="1" dirty="0" smtClean="0"/>
              <a:t> темпер</a:t>
            </a:r>
            <a:r>
              <a:rPr lang="en-US" b="1" dirty="0" smtClean="0"/>
              <a:t>a</a:t>
            </a:r>
            <a:r>
              <a:rPr lang="ru-RU" b="1" dirty="0" smtClean="0"/>
              <a:t>тур</a:t>
            </a:r>
            <a:r>
              <a:rPr lang="en-US" b="1" dirty="0" smtClean="0"/>
              <a:t>a</a:t>
            </a:r>
            <a:r>
              <a:rPr lang="ru-RU" b="1" dirty="0" smtClean="0"/>
              <a:t>сын </a:t>
            </a:r>
            <a:r>
              <a:rPr lang="ru-RU" b="1" dirty="0" err="1" smtClean="0"/>
              <a:t>және</a:t>
            </a:r>
            <a:r>
              <a:rPr lang="ru-RU" b="1" dirty="0" smtClean="0"/>
              <a:t> темпер</a:t>
            </a:r>
            <a:r>
              <a:rPr lang="en-US" b="1" dirty="0" smtClean="0"/>
              <a:t>a</a:t>
            </a:r>
            <a:r>
              <a:rPr lang="ru-RU" b="1" dirty="0" smtClean="0"/>
              <a:t>тур</a:t>
            </a:r>
            <a:r>
              <a:rPr lang="en-US" b="1" dirty="0" smtClean="0"/>
              <a:t>a</a:t>
            </a:r>
            <a:r>
              <a:rPr lang="ru-RU" b="1" dirty="0" err="1" smtClean="0"/>
              <a:t>лық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рынды орт</a:t>
            </a:r>
            <a:r>
              <a:rPr lang="en-US" b="1" dirty="0" smtClean="0"/>
              <a:t>a</a:t>
            </a:r>
            <a:r>
              <a:rPr lang="ru-RU" b="1" dirty="0" smtClean="0"/>
              <a:t>ш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у. Эмпирик</a:t>
            </a:r>
            <a:r>
              <a:rPr lang="en-US" b="1" dirty="0" smtClean="0"/>
              <a:t>a</a:t>
            </a:r>
            <a:r>
              <a:rPr lang="ru-RU" b="1" dirty="0" err="1" smtClean="0"/>
              <a:t>лық</a:t>
            </a:r>
            <a:r>
              <a:rPr lang="ru-RU" b="1" dirty="0" smtClean="0"/>
              <a:t>  </a:t>
            </a:r>
            <a:r>
              <a:rPr lang="ru-RU" b="1" dirty="0" err="1" smtClean="0"/>
              <a:t>критериалды</a:t>
            </a:r>
            <a:r>
              <a:rPr lang="ru-RU" b="1" dirty="0" smtClean="0"/>
              <a:t> </a:t>
            </a:r>
            <a:r>
              <a:rPr lang="ru-RU" b="1" dirty="0" err="1" smtClean="0"/>
              <a:t>теңдеулерді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err="1" smtClean="0"/>
              <a:t>лу</a:t>
            </a:r>
            <a:r>
              <a:rPr lang="ru-RU" b="1" dirty="0" smtClean="0"/>
              <a:t>. </a:t>
            </a:r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r>
              <a:rPr lang="ru-RU" b="1" dirty="0" err="1"/>
              <a:t>Мақсаты</a:t>
            </a:r>
            <a:endParaRPr lang="ru-RU" b="1" dirty="0"/>
          </a:p>
          <a:p>
            <a:r>
              <a:rPr lang="ru-RU" dirty="0" err="1"/>
              <a:t>Еркін</a:t>
            </a:r>
            <a:r>
              <a:rPr lang="ru-RU" dirty="0"/>
              <a:t> </a:t>
            </a:r>
            <a:r>
              <a:rPr lang="ru-RU" dirty="0" err="1"/>
              <a:t>конвекцияның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мәнін</a:t>
            </a:r>
            <a:r>
              <a:rPr lang="ru-RU" dirty="0"/>
              <a:t>, Релей </a:t>
            </a:r>
            <a:r>
              <a:rPr lang="ru-RU" dirty="0" err="1"/>
              <a:t>критерийін</a:t>
            </a:r>
            <a:r>
              <a:rPr lang="ru-RU" dirty="0"/>
              <a:t>, </a:t>
            </a:r>
            <a:r>
              <a:rPr lang="ru-RU" dirty="0" err="1"/>
              <a:t>тік</a:t>
            </a:r>
            <a:r>
              <a:rPr lang="ru-RU" dirty="0"/>
              <a:t> </a:t>
            </a:r>
            <a:r>
              <a:rPr lang="ru-RU" dirty="0" err="1"/>
              <a:t>пластиналар</a:t>
            </a:r>
            <a:r>
              <a:rPr lang="ru-RU" dirty="0"/>
              <a:t> мен </a:t>
            </a:r>
            <a:r>
              <a:rPr lang="ru-RU" dirty="0" err="1"/>
              <a:t>цилиндрлердегі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</a:t>
            </a:r>
            <a:r>
              <a:rPr lang="ru-RU" dirty="0"/>
              <a:t> </a:t>
            </a:r>
            <a:r>
              <a:rPr lang="ru-RU" dirty="0" err="1"/>
              <a:t>заңдылықтарын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62" y="283824"/>
            <a:ext cx="6250438" cy="59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1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9" y="672944"/>
            <a:ext cx="7476744" cy="51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36" y="544413"/>
            <a:ext cx="7357056" cy="55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2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2" y="76768"/>
            <a:ext cx="5714399" cy="65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529" y="161066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</a:rPr>
              <a:t>Бақылау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сұрақтары</a:t>
            </a:r>
            <a:endParaRPr lang="ru-RU" b="1" dirty="0">
              <a:solidFill>
                <a:prstClr val="black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</a:rPr>
              <a:t>Еркін</a:t>
            </a:r>
            <a:r>
              <a:rPr lang="ru-RU" dirty="0">
                <a:solidFill>
                  <a:prstClr val="black"/>
                </a:solidFill>
              </a:rPr>
              <a:t> конвекция </a:t>
            </a:r>
            <a:r>
              <a:rPr lang="ru-RU" dirty="0" err="1">
                <a:solidFill>
                  <a:prstClr val="black"/>
                </a:solidFill>
              </a:rPr>
              <a:t>қандай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күштердің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әсерінен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пайда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болады</a:t>
            </a:r>
            <a:r>
              <a:rPr lang="ru-RU" dirty="0">
                <a:solidFill>
                  <a:prstClr val="black"/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Релей саны </a:t>
            </a:r>
            <a:r>
              <a:rPr lang="ru-RU" dirty="0" err="1">
                <a:solidFill>
                  <a:prstClr val="black"/>
                </a:solidFill>
              </a:rPr>
              <a:t>қандай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шамаларға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тәуелді</a:t>
            </a:r>
            <a:r>
              <a:rPr lang="ru-RU" dirty="0">
                <a:solidFill>
                  <a:prstClr val="black"/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</a:rPr>
              <a:t>Тік</a:t>
            </a:r>
            <a:r>
              <a:rPr lang="ru-RU" dirty="0">
                <a:solidFill>
                  <a:prstClr val="black"/>
                </a:solidFill>
              </a:rPr>
              <a:t> пластина </a:t>
            </a:r>
            <a:r>
              <a:rPr lang="ru-RU" dirty="0" err="1">
                <a:solidFill>
                  <a:prstClr val="black"/>
                </a:solidFill>
              </a:rPr>
              <a:t>маңындағы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laminar/turbulent </a:t>
            </a:r>
            <a:r>
              <a:rPr lang="ru-RU" dirty="0" err="1">
                <a:solidFill>
                  <a:prstClr val="black"/>
                </a:solidFill>
              </a:rPr>
              <a:t>режимдердің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айырмашылығы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қандай</a:t>
            </a:r>
            <a:r>
              <a:rPr lang="ru-RU" dirty="0">
                <a:solidFill>
                  <a:prstClr val="black"/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</a:rPr>
              <a:t>Цилиндрдің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шабуыл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бұрышы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жылу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алмасуға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қалай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әсер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етеді</a:t>
            </a:r>
            <a:r>
              <a:rPr lang="ru-RU" dirty="0">
                <a:solidFill>
                  <a:prstClr val="black"/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prstClr val="black"/>
                </a:solidFill>
              </a:rPr>
              <a:t>Еркін</a:t>
            </a:r>
            <a:r>
              <a:rPr lang="ru-RU" dirty="0">
                <a:solidFill>
                  <a:prstClr val="black"/>
                </a:solidFill>
              </a:rPr>
              <a:t> конвекция </a:t>
            </a:r>
            <a:r>
              <a:rPr lang="ru-RU" dirty="0" err="1">
                <a:solidFill>
                  <a:prstClr val="black"/>
                </a:solidFill>
              </a:rPr>
              <a:t>инженерлік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құрылғыларда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қандай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жағдайларда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маңызды</a:t>
            </a:r>
            <a:r>
              <a:rPr lang="ru-RU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84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174228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Цветков Ф.Ф. Задачник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учеб. пособие / Ф.Ф. Цветков, Р.В. Керимов, В И. Величко. – М.: МЭИ, 2008. – 196 с.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Теоретические основы теплотехники: учеб. пособие / В.И. Ляшков. – М.: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школа, 2007. – 300 с.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Бойков Г.П. Основы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пособие / Г.П. Бойков, Ю.В.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В.М. Журавлев. – Красноярск: ИПЦ КГТУ, 2000. – 272 с.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Исатаев М.С. Газдар мен сұйықтардағы конвективті жылуалмасу. - Алматы: Қазақ университеті, 2019. – 100 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Михеев М.А. Основы теплопередачи / М.А. Михеев, И.М. Михеева. – М.: Энергия, 1973. – 320 с.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для вузов / С.И. Исаев, И.А.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 под ред. А.И. Леонтьева. – М.: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1979. – 496 с.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Краснощеков Е.А. Задачник по теплопередаче / Е.А. Краснощеков, А.С.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Энергия, 1980. – 288 с.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Исатаев С.И., Аскарова А.С., Болегенова С.А., Толеуов Г., Лаврищев О.А., Исатаев М.С., Шакиров А.Л. Специальный физический практикум по физической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аэродинамике: учебное пособие. – Алматы: 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университеті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– 220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406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405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КОНВЕКТИВТІ ЖЫЛУАЛМАСУ  Құрастырған: ф.-м.ғ.к., қауымдастырылған профессор, жылуфизика және техникалық физика кафедрасының доценті Исатаев М.С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КОНВЕКТИВТІ ЖЫЛУАЛМАСУ  Құрастырған: ф.-м.ғ.к., қауымдастырылған профессор, жылуфизика және техникалық физика кафедрасының доценті Исатаев М.С</dc:title>
  <dc:creator>Исатаев Мухтар</dc:creator>
  <cp:lastModifiedBy>Исатаев Мухтар</cp:lastModifiedBy>
  <cp:revision>6</cp:revision>
  <dcterms:created xsi:type="dcterms:W3CDTF">2025-11-14T04:37:34Z</dcterms:created>
  <dcterms:modified xsi:type="dcterms:W3CDTF">2025-11-14T07:51:13Z</dcterms:modified>
</cp:coreProperties>
</file>